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2"/>
  </p:sldMasterIdLst>
  <p:notesMasterIdLst>
    <p:notesMasterId r:id="rId24"/>
  </p:notesMasterIdLst>
  <p:sldIdLst>
    <p:sldId id="299" r:id="rId3"/>
    <p:sldId id="374" r:id="rId4"/>
    <p:sldId id="418" r:id="rId5"/>
    <p:sldId id="419" r:id="rId6"/>
    <p:sldId id="420" r:id="rId7"/>
    <p:sldId id="389" r:id="rId8"/>
    <p:sldId id="390" r:id="rId9"/>
    <p:sldId id="414" r:id="rId10"/>
    <p:sldId id="404" r:id="rId11"/>
    <p:sldId id="405" r:id="rId12"/>
    <p:sldId id="421" r:id="rId13"/>
    <p:sldId id="397" r:id="rId14"/>
    <p:sldId id="412" r:id="rId15"/>
    <p:sldId id="413" r:id="rId16"/>
    <p:sldId id="539" r:id="rId17"/>
    <p:sldId id="392" r:id="rId18"/>
    <p:sldId id="402" r:id="rId19"/>
    <p:sldId id="416" r:id="rId20"/>
    <p:sldId id="417" r:id="rId21"/>
    <p:sldId id="385" r:id="rId22"/>
    <p:sldId id="325" r:id="rId23"/>
  </p:sldIdLst>
  <p:sldSz cx="9144000" cy="6858000" type="screen4x3"/>
  <p:notesSz cx="6858000" cy="9144000"/>
  <p:defaultTextStyle>
    <a:defPPr>
      <a:defRPr lang="da-DK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 pos="554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000099"/>
    <a:srgbClr val="3333FF"/>
    <a:srgbClr val="6699FF"/>
    <a:srgbClr val="FF6969"/>
    <a:srgbClr val="C6E6A2"/>
    <a:srgbClr val="A4D0B9"/>
    <a:srgbClr val="E83618"/>
    <a:srgbClr val="000000"/>
    <a:srgbClr val="FF5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8" autoAdjust="0"/>
    <p:restoredTop sz="48148" autoAdjust="0"/>
  </p:normalViewPr>
  <p:slideViewPr>
    <p:cSldViewPr snapToGrid="0">
      <p:cViewPr varScale="1">
        <p:scale>
          <a:sx n="67" d="100"/>
          <a:sy n="67" d="100"/>
        </p:scale>
        <p:origin x="1236" y="56"/>
      </p:cViewPr>
      <p:guideLst>
        <p:guide orient="horz" pos="4319"/>
        <p:guide pos="554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6.png>
</file>

<file path=ppt/media/image18.png>
</file>

<file path=ppt/media/image19.png>
</file>

<file path=ppt/media/image2.jpeg>
</file>

<file path=ppt/media/image4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B1957981-25F9-48DD-8CEE-9247C68FB0DC}" type="datetimeFigureOut">
              <a:rPr lang="en-US"/>
              <a:pPr>
                <a:defRPr/>
              </a:pPr>
              <a:t>4/24/2022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B82B9348-1D8B-4940-A3FA-2F0251CDDBB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5823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15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639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344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344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9745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135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3922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5959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6915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745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004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905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589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13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827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899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448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82B9348-1D8B-4940-A3FA-2F0251CDDBB4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647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e 13"/>
          <p:cNvGrpSpPr/>
          <p:nvPr userDrawn="1"/>
        </p:nvGrpSpPr>
        <p:grpSpPr>
          <a:xfrm>
            <a:off x="0" y="1"/>
            <a:ext cx="9144000" cy="1095374"/>
            <a:chOff x="0" y="0"/>
            <a:chExt cx="9144000" cy="1968500"/>
          </a:xfrm>
          <a:solidFill>
            <a:srgbClr val="3333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ktangel 2"/>
            <p:cNvSpPr>
              <a:spLocks noChangeArrowheads="1"/>
            </p:cNvSpPr>
            <p:nvPr/>
          </p:nvSpPr>
          <p:spPr bwMode="auto">
            <a:xfrm>
              <a:off x="0" y="0"/>
              <a:ext cx="9144000" cy="19685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indent="-342900" algn="ctr">
                <a:buFont typeface="+mj-lt"/>
                <a:buAutoNum type="arabicPeriod"/>
                <a:defRPr/>
              </a:pPr>
              <a:endParaRPr lang="da-DK" noProof="1">
                <a:solidFill>
                  <a:srgbClr val="FFFFFF"/>
                </a:solidFill>
                <a:latin typeface="Arial" pitchFamily="34" charset="0"/>
              </a:endParaRPr>
            </a:p>
          </p:txBody>
        </p:sp>
        <p:sp>
          <p:nvSpPr>
            <p:cNvPr id="6" name="Rektangel 3"/>
            <p:cNvSpPr>
              <a:spLocks noChangeArrowheads="1"/>
            </p:cNvSpPr>
            <p:nvPr/>
          </p:nvSpPr>
          <p:spPr bwMode="auto">
            <a:xfrm>
              <a:off x="0" y="1661160"/>
              <a:ext cx="9144000" cy="3048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indent="-342900" algn="ctr">
                <a:buFont typeface="+mj-lt"/>
                <a:buAutoNum type="arabicPeriod"/>
                <a:defRPr/>
              </a:pPr>
              <a:endParaRPr lang="da-DK" noProof="1">
                <a:solidFill>
                  <a:srgbClr val="FFFFFF"/>
                </a:solidFill>
                <a:latin typeface="Arial" pitchFamily="34" charset="0"/>
                <a:ea typeface="ＭＳ Ｐゴシック" pitchFamily="-97" charset="-128"/>
              </a:endParaRPr>
            </a:p>
          </p:txBody>
        </p:sp>
      </p:grpSp>
      <p:sp>
        <p:nvSpPr>
          <p:cNvPr id="8" name="Pladsholder til indhold 2"/>
          <p:cNvSpPr>
            <a:spLocks noGrp="1"/>
          </p:cNvSpPr>
          <p:nvPr>
            <p:ph idx="1"/>
          </p:nvPr>
        </p:nvSpPr>
        <p:spPr>
          <a:xfrm>
            <a:off x="457200" y="1190626"/>
            <a:ext cx="8229600" cy="4935538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 sz="1800">
                <a:solidFill>
                  <a:srgbClr val="000000"/>
                </a:solidFill>
                <a:latin typeface="Arial" pitchFamily="34" charset="0"/>
              </a:defRPr>
            </a:lvl1pPr>
            <a:lvl2pPr>
              <a:spcAft>
                <a:spcPts val="600"/>
              </a:spcAft>
              <a:defRPr sz="1600">
                <a:solidFill>
                  <a:srgbClr val="000000"/>
                </a:solidFill>
                <a:latin typeface="Arial" pitchFamily="34" charset="0"/>
              </a:defRPr>
            </a:lvl2pPr>
            <a:lvl3pPr>
              <a:spcAft>
                <a:spcPts val="600"/>
              </a:spcAft>
              <a:defRPr sz="1400">
                <a:solidFill>
                  <a:srgbClr val="000000"/>
                </a:solidFill>
                <a:latin typeface="Arial" pitchFamily="34" charset="0"/>
              </a:defRPr>
            </a:lvl3pPr>
            <a:lvl4pPr>
              <a:spcAft>
                <a:spcPts val="600"/>
              </a:spcAft>
              <a:defRPr sz="1400">
                <a:solidFill>
                  <a:srgbClr val="000000"/>
                </a:solidFill>
                <a:latin typeface="Arial" pitchFamily="34" charset="0"/>
              </a:defRPr>
            </a:lvl4pPr>
            <a:lvl5pPr>
              <a:spcAft>
                <a:spcPts val="600"/>
              </a:spcAft>
              <a:defRPr sz="1400">
                <a:solidFill>
                  <a:srgbClr val="000000"/>
                </a:solidFill>
                <a:latin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a-DK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390524" y="249238"/>
            <a:ext cx="8353425" cy="563562"/>
          </a:xfrm>
          <a:prstGeom prst="rect">
            <a:avLst/>
          </a:prstGeom>
        </p:spPr>
        <p:txBody>
          <a:bodyPr/>
          <a:lstStyle>
            <a:lvl1pPr algn="l">
              <a:defRPr sz="3200">
                <a:latin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a-DK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2"/>
          <p:cNvSpPr>
            <a:spLocks noChangeArrowheads="1"/>
          </p:cNvSpPr>
          <p:nvPr userDrawn="1"/>
        </p:nvSpPr>
        <p:spPr bwMode="auto">
          <a:xfrm>
            <a:off x="0" y="9525"/>
            <a:ext cx="9144000" cy="971550"/>
          </a:xfrm>
          <a:prstGeom prst="rect">
            <a:avLst/>
          </a:prstGeom>
          <a:solidFill>
            <a:srgbClr val="3333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indent="-342900" algn="ctr">
              <a:buFont typeface="+mj-lt"/>
              <a:buAutoNum type="arabicPeriod"/>
              <a:defRPr/>
            </a:pPr>
            <a:endParaRPr lang="da-DK" noProof="1">
              <a:solidFill>
                <a:srgbClr val="FFFFFF"/>
              </a:solidFill>
              <a:latin typeface="Arial" pitchFamily="34" charset="0"/>
            </a:endParaRP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203200" y="1057276"/>
            <a:ext cx="8763000" cy="5597524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1800">
                <a:solidFill>
                  <a:srgbClr val="000000"/>
                </a:solidFill>
                <a:latin typeface="Arial" pitchFamily="34" charset="0"/>
              </a:defRPr>
            </a:lvl1pPr>
            <a:lvl2pPr>
              <a:spcAft>
                <a:spcPts val="800"/>
              </a:spcAft>
              <a:defRPr sz="1600">
                <a:solidFill>
                  <a:srgbClr val="000000"/>
                </a:solidFill>
                <a:latin typeface="Arial" pitchFamily="34" charset="0"/>
              </a:defRPr>
            </a:lvl2pPr>
            <a:lvl3pPr>
              <a:spcAft>
                <a:spcPts val="800"/>
              </a:spcAft>
              <a:defRPr sz="1400">
                <a:solidFill>
                  <a:srgbClr val="000000"/>
                </a:solidFill>
                <a:latin typeface="Arial" pitchFamily="34" charset="0"/>
              </a:defRPr>
            </a:lvl3pPr>
            <a:lvl4pPr>
              <a:spcAft>
                <a:spcPts val="800"/>
              </a:spcAft>
              <a:defRPr sz="1400">
                <a:solidFill>
                  <a:srgbClr val="000000"/>
                </a:solidFill>
                <a:latin typeface="Arial" pitchFamily="34" charset="0"/>
              </a:defRPr>
            </a:lvl4pPr>
            <a:lvl5pPr>
              <a:spcAft>
                <a:spcPts val="800"/>
              </a:spcAft>
              <a:defRPr sz="1400">
                <a:solidFill>
                  <a:srgbClr val="000000"/>
                </a:solidFill>
                <a:latin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a-DK" dirty="0"/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238124" y="257175"/>
            <a:ext cx="8728076" cy="563562"/>
          </a:xfrm>
          <a:prstGeom prst="rect">
            <a:avLst/>
          </a:prstGeom>
        </p:spPr>
        <p:txBody>
          <a:bodyPr/>
          <a:lstStyle>
            <a:lvl1pPr algn="l">
              <a:defRPr sz="3200">
                <a:latin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a-DK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52" r:id="rId1"/>
    <p:sldLayoutId id="2147484353" r:id="rId2"/>
    <p:sldLayoutId id="2147484354" r:id="rId3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 Narrow"/>
          <a:ea typeface="ＭＳ Ｐゴシック" pitchFamily="-97" charset="-128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Narrow" pitchFamily="-97" charset="0"/>
          <a:ea typeface="ＭＳ Ｐゴシック" pitchFamily="-97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Narrow" pitchFamily="-97" charset="0"/>
          <a:ea typeface="ＭＳ Ｐゴシック" pitchFamily="-97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Narrow" pitchFamily="-97" charset="0"/>
          <a:ea typeface="ＭＳ Ｐゴシック" pitchFamily="-97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Narrow" pitchFamily="-97" charset="0"/>
          <a:ea typeface="ＭＳ Ｐゴシック" pitchFamily="-97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Narrow" pitchFamily="-97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Narrow" pitchFamily="-97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Narrow" pitchFamily="-97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Narrow" pitchFamily="-97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 Narrow"/>
          <a:ea typeface="ＭＳ Ｐゴシック" pitchFamily="-97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Arial Narrow"/>
          <a:ea typeface="ＭＳ Ｐゴシック" pitchFamily="-97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 Narrow"/>
          <a:ea typeface="ＭＳ Ｐゴシック" pitchFamily="-97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 Narrow"/>
          <a:ea typeface="ＭＳ Ｐゴシック" pitchFamily="-97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 Narrow"/>
          <a:ea typeface="ＭＳ Ｐゴシック" pitchFamily="-97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package" Target="../embeddings/Microsoft_Word_Document.docx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1.docx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Word_Document2.docx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9.emf"/><Relationship Id="rId5" Type="http://schemas.openxmlformats.org/officeDocument/2006/relationships/package" Target="../embeddings/Microsoft_Word_Document3.docx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40425/Home/Index/1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5.emf"/><Relationship Id="rId5" Type="http://schemas.openxmlformats.org/officeDocument/2006/relationships/package" Target="../embeddings/Microsoft_Word_Document4.docx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17.em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6.vml"/><Relationship Id="rId6" Type="http://schemas.openxmlformats.org/officeDocument/2006/relationships/package" Target="../embeddings/Microsoft_Word_Document5.docx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ef/efcore-and-ef6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Billede 8" descr="dreamstime_Handshake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4288" y="0"/>
            <a:ext cx="9151938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ktangel 11"/>
          <p:cNvSpPr/>
          <p:nvPr/>
        </p:nvSpPr>
        <p:spPr>
          <a:xfrm>
            <a:off x="-14288" y="6115050"/>
            <a:ext cx="9180513" cy="742950"/>
          </a:xfrm>
          <a:prstGeom prst="rect">
            <a:avLst/>
          </a:prstGeom>
          <a:solidFill>
            <a:srgbClr val="3333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indent="-342900" algn="ctr">
              <a:buFont typeface="+mj-lt"/>
              <a:buAutoNum type="arabicPeriod"/>
              <a:defRPr/>
            </a:pPr>
            <a:endParaRPr lang="da-DK" noProof="1">
              <a:solidFill>
                <a:srgbClr val="FFFFFF"/>
              </a:solidFill>
              <a:latin typeface="Arial" pitchFamily="34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gray">
          <a:xfrm>
            <a:off x="323850" y="4591050"/>
            <a:ext cx="3876675" cy="139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r" defTabSz="801688"/>
            <a:r>
              <a:rPr lang="en-US">
                <a:solidFill>
                  <a:srgbClr val="000000"/>
                </a:solidFill>
              </a:rPr>
              <a:t>By: Munish Arora</a:t>
            </a:r>
          </a:p>
        </p:txBody>
      </p:sp>
      <p:sp>
        <p:nvSpPr>
          <p:cNvPr id="4101" name="Rectangle 5"/>
          <p:cNvSpPr txBox="1">
            <a:spLocks noChangeArrowheads="1"/>
          </p:cNvSpPr>
          <p:nvPr/>
        </p:nvSpPr>
        <p:spPr bwMode="gray">
          <a:xfrm>
            <a:off x="323850" y="4046538"/>
            <a:ext cx="8165242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 anchor="ctr"/>
          <a:lstStyle/>
          <a:p>
            <a:pPr defTabSz="914400" eaLnBrk="0" hangingPunct="0">
              <a:lnSpc>
                <a:spcPct val="95000"/>
              </a:lnSpc>
            </a:pPr>
            <a:r>
              <a:rPr lang="en-US" sz="4400" b="1" dirty="0">
                <a:solidFill>
                  <a:srgbClr val="000000"/>
                </a:solidFill>
              </a:rPr>
              <a:t>MVC – Models and Entity Framework</a:t>
            </a:r>
          </a:p>
        </p:txBody>
      </p:sp>
      <p:sp>
        <p:nvSpPr>
          <p:cNvPr id="4102" name="Rectangle 4"/>
          <p:cNvSpPr>
            <a:spLocks noChangeArrowheads="1"/>
          </p:cNvSpPr>
          <p:nvPr/>
        </p:nvSpPr>
        <p:spPr bwMode="gray">
          <a:xfrm>
            <a:off x="6767513" y="6162675"/>
            <a:ext cx="153828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r" defTabSz="801688"/>
            <a:endParaRPr lang="en-US" sz="1200"/>
          </a:p>
        </p:txBody>
      </p:sp>
      <p:sp>
        <p:nvSpPr>
          <p:cNvPr id="4103" name="Rectangle 4"/>
          <p:cNvSpPr>
            <a:spLocks noChangeArrowheads="1"/>
          </p:cNvSpPr>
          <p:nvPr/>
        </p:nvSpPr>
        <p:spPr bwMode="gray">
          <a:xfrm>
            <a:off x="874713" y="6162675"/>
            <a:ext cx="153828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defTabSz="801688"/>
            <a:endParaRPr lang="en-US"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Framework: Blogs</a:t>
            </a:r>
          </a:p>
        </p:txBody>
      </p:sp>
      <p:sp>
        <p:nvSpPr>
          <p:cNvPr id="4" name="AutoShape 32"/>
          <p:cNvSpPr>
            <a:spLocks noChangeArrowheads="1"/>
          </p:cNvSpPr>
          <p:nvPr/>
        </p:nvSpPr>
        <p:spPr bwMode="auto">
          <a:xfrm>
            <a:off x="498475" y="1176624"/>
            <a:ext cx="8147050" cy="5414962"/>
          </a:xfrm>
          <a:prstGeom prst="roundRect">
            <a:avLst>
              <a:gd name="adj" fmla="val 6463"/>
            </a:avLst>
          </a:prstGeom>
          <a:gradFill rotWithShape="1">
            <a:gsLst>
              <a:gs pos="0">
                <a:srgbClr val="8DACD0"/>
              </a:gs>
              <a:gs pos="100000">
                <a:srgbClr val="DEE7F1"/>
              </a:gs>
            </a:gsLst>
            <a:lin ang="2700000" scaled="1"/>
          </a:gra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5F5F5F">
                <a:alpha val="50000"/>
              </a:srgbClr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70000"/>
              </a:spcBef>
              <a:buClr>
                <a:schemeClr val="hlink"/>
              </a:buClr>
              <a:buSzPct val="90000"/>
              <a:defRPr/>
            </a:pPr>
            <a:endParaRPr lang="en-US" sz="2400" b="1" dirty="0">
              <a:solidFill>
                <a:schemeClr val="bg1">
                  <a:lumMod val="1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5" name="AutoShape 33"/>
          <p:cNvSpPr>
            <a:spLocks noChangeArrowheads="1"/>
          </p:cNvSpPr>
          <p:nvPr/>
        </p:nvSpPr>
        <p:spPr bwMode="auto">
          <a:xfrm>
            <a:off x="712788" y="1446665"/>
            <a:ext cx="7680960" cy="5049672"/>
          </a:xfrm>
          <a:prstGeom prst="roundRect">
            <a:avLst>
              <a:gd name="adj" fmla="val 8324"/>
            </a:avLst>
          </a:prstGeom>
          <a:solidFill>
            <a:srgbClr val="6699FF"/>
          </a:soli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AFAFAF"/>
            </a:outerShdw>
          </a:effectLst>
        </p:spPr>
        <p:txBody>
          <a:bodyPr lIns="182880" rIns="182880"/>
          <a:lstStyle/>
          <a:p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Create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</a:rPr>
              <a:t>BlogsApp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 using Database First approach</a:t>
            </a:r>
          </a:p>
          <a:p>
            <a:endParaRPr lang="en-US" sz="2000" b="1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B26FA1-4F71-4A55-BB5E-0E0594D91E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00" y="2313445"/>
            <a:ext cx="6972300" cy="2497418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8B9F312A-E49A-4D07-865A-B10D691671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5958505"/>
              </p:ext>
            </p:extLst>
          </p:nvPr>
        </p:nvGraphicFramePr>
        <p:xfrm>
          <a:off x="6858000" y="5296772"/>
          <a:ext cx="1090137" cy="961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Document" showAsIcon="1" r:id="rId5" imgW="914597" imgH="806311" progId="Word.Document.12">
                  <p:embed/>
                </p:oleObj>
              </mc:Choice>
              <mc:Fallback>
                <p:oleObj name="Document" showAsIcon="1" r:id="rId5" imgW="914597" imgH="80631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58000" y="5296772"/>
                        <a:ext cx="1090137" cy="9614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Framework: Blogs App</a:t>
            </a:r>
          </a:p>
        </p:txBody>
      </p:sp>
      <p:sp>
        <p:nvSpPr>
          <p:cNvPr id="4" name="AutoShape 32"/>
          <p:cNvSpPr>
            <a:spLocks noChangeArrowheads="1"/>
          </p:cNvSpPr>
          <p:nvPr/>
        </p:nvSpPr>
        <p:spPr bwMode="auto">
          <a:xfrm>
            <a:off x="498475" y="1176624"/>
            <a:ext cx="8147050" cy="5414962"/>
          </a:xfrm>
          <a:prstGeom prst="roundRect">
            <a:avLst>
              <a:gd name="adj" fmla="val 6463"/>
            </a:avLst>
          </a:prstGeom>
          <a:gradFill rotWithShape="1">
            <a:gsLst>
              <a:gs pos="0">
                <a:srgbClr val="8DACD0"/>
              </a:gs>
              <a:gs pos="100000">
                <a:srgbClr val="DEE7F1"/>
              </a:gs>
            </a:gsLst>
            <a:lin ang="2700000" scaled="1"/>
          </a:gra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5F5F5F">
                <a:alpha val="50000"/>
              </a:srgbClr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70000"/>
              </a:spcBef>
              <a:buClr>
                <a:schemeClr val="hlink"/>
              </a:buClr>
              <a:buSzPct val="90000"/>
              <a:defRPr/>
            </a:pPr>
            <a:endParaRPr lang="en-US" sz="2400" b="1" dirty="0">
              <a:solidFill>
                <a:schemeClr val="bg1">
                  <a:lumMod val="1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5" name="AutoShape 33"/>
          <p:cNvSpPr>
            <a:spLocks noChangeArrowheads="1"/>
          </p:cNvSpPr>
          <p:nvPr/>
        </p:nvSpPr>
        <p:spPr bwMode="auto">
          <a:xfrm>
            <a:off x="712788" y="1446665"/>
            <a:ext cx="7680960" cy="5049672"/>
          </a:xfrm>
          <a:prstGeom prst="roundRect">
            <a:avLst>
              <a:gd name="adj" fmla="val 8324"/>
            </a:avLst>
          </a:prstGeom>
          <a:solidFill>
            <a:srgbClr val="6699FF"/>
          </a:soli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AFAFAF"/>
            </a:outerShdw>
          </a:effectLst>
        </p:spPr>
        <p:txBody>
          <a:bodyPr lIns="182880" rIns="182880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tx2">
                    <a:lumMod val="1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	Blogs App</a:t>
            </a:r>
            <a:endParaRPr lang="en-IN" sz="1800" dirty="0">
              <a:solidFill>
                <a:schemeClr val="tx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tx2">
                    <a:lumMod val="1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1.1	Deploying to Azure</a:t>
            </a:r>
            <a:endParaRPr lang="en-IN" dirty="0">
              <a:solidFill>
                <a:schemeClr val="tx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tx2">
                    <a:lumMod val="1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1.2	Debugging Azure App</a:t>
            </a:r>
            <a:endParaRPr lang="en-IN" dirty="0">
              <a:solidFill>
                <a:schemeClr val="tx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tx2">
                    <a:lumMod val="1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1.3	Paging</a:t>
            </a:r>
            <a:endParaRPr lang="en-IN" dirty="0">
              <a:solidFill>
                <a:schemeClr val="tx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tx2">
                    <a:lumMod val="1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1.3.1	Adding Paging</a:t>
            </a:r>
            <a:endParaRPr lang="en-IN" dirty="0">
              <a:solidFill>
                <a:schemeClr val="tx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chemeClr val="tx2">
                    <a:lumMod val="1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1.3.2	Adding Pagination via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TagHelper</a:t>
            </a:r>
            <a:endParaRPr lang="en-US" sz="2000" b="1" dirty="0">
              <a:solidFill>
                <a:schemeClr val="tx2">
                  <a:lumMod val="10000"/>
                </a:schemeClr>
              </a:solidFill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F2C67DD-83DD-4DDA-AFF9-A47F4FB423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0353664"/>
              </p:ext>
            </p:extLst>
          </p:nvPr>
        </p:nvGraphicFramePr>
        <p:xfrm>
          <a:off x="7000400" y="5048250"/>
          <a:ext cx="1238725" cy="109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Document" showAsIcon="1" r:id="rId4" imgW="914597" imgH="806311" progId="Word.Document.12">
                  <p:embed/>
                </p:oleObj>
              </mc:Choice>
              <mc:Fallback>
                <p:oleObj name="Document" showAsIcon="1" r:id="rId4" imgW="914597" imgH="80631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00400" y="5048250"/>
                        <a:ext cx="1238725" cy="109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F6315CA3-964F-42E7-8F56-947A2DBE2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8182" y="4027229"/>
            <a:ext cx="5747668" cy="196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138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you may have a bug in your code that has let corrupt or incorrect data get into your database. This can give you unpredictable results, and you can end up dropping and creating a database multiple times. </a:t>
            </a:r>
          </a:p>
          <a:p>
            <a:r>
              <a:rPr lang="en-US" dirty="0"/>
              <a:t>When this happens, you are sometimes faced with the undesirable task of getting data back into the database to test your bug fixes. </a:t>
            </a:r>
          </a:p>
          <a:p>
            <a:endParaRPr lang="en-US" dirty="0"/>
          </a:p>
          <a:p>
            <a:r>
              <a:rPr lang="en-US" dirty="0"/>
              <a:t>In the past this was a painstakingly slow process, since you had to add all of your test data back into the database.</a:t>
            </a:r>
          </a:p>
          <a:p>
            <a:endParaRPr lang="en-US" dirty="0"/>
          </a:p>
          <a:p>
            <a:r>
              <a:rPr lang="en-US" dirty="0"/>
              <a:t>With Code First Migrations, you can easily seed the database and do the testing.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Framework: Code First Migrations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Framework: Viewing Trips</a:t>
            </a:r>
          </a:p>
        </p:txBody>
      </p:sp>
      <p:sp>
        <p:nvSpPr>
          <p:cNvPr id="4" name="AutoShape 32"/>
          <p:cNvSpPr>
            <a:spLocks noChangeArrowheads="1"/>
          </p:cNvSpPr>
          <p:nvPr/>
        </p:nvSpPr>
        <p:spPr bwMode="auto">
          <a:xfrm>
            <a:off x="498475" y="1176624"/>
            <a:ext cx="8147050" cy="5414962"/>
          </a:xfrm>
          <a:prstGeom prst="roundRect">
            <a:avLst>
              <a:gd name="adj" fmla="val 6463"/>
            </a:avLst>
          </a:prstGeom>
          <a:gradFill rotWithShape="1">
            <a:gsLst>
              <a:gs pos="0">
                <a:srgbClr val="8DACD0"/>
              </a:gs>
              <a:gs pos="100000">
                <a:srgbClr val="DEE7F1"/>
              </a:gs>
            </a:gsLst>
            <a:lin ang="2700000" scaled="1"/>
          </a:gra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5F5F5F">
                <a:alpha val="50000"/>
              </a:srgbClr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70000"/>
              </a:spcBef>
              <a:buClr>
                <a:schemeClr val="hlink"/>
              </a:buClr>
              <a:buSzPct val="90000"/>
              <a:defRPr/>
            </a:pPr>
            <a:endParaRPr lang="en-US" sz="2400" b="1" dirty="0">
              <a:solidFill>
                <a:schemeClr val="bg1">
                  <a:lumMod val="1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5" name="AutoShape 33"/>
          <p:cNvSpPr>
            <a:spLocks noChangeArrowheads="1"/>
          </p:cNvSpPr>
          <p:nvPr/>
        </p:nvSpPr>
        <p:spPr bwMode="auto">
          <a:xfrm>
            <a:off x="712788" y="1446665"/>
            <a:ext cx="7680960" cy="5049672"/>
          </a:xfrm>
          <a:prstGeom prst="roundRect">
            <a:avLst>
              <a:gd name="adj" fmla="val 8324"/>
            </a:avLst>
          </a:prstGeom>
          <a:solidFill>
            <a:srgbClr val="6699FF"/>
          </a:soli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AFAFAF"/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defRPr/>
            </a:pP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Use code first migration to </a:t>
            </a:r>
          </a:p>
          <a:p>
            <a:pPr marL="914400" lvl="1" indent="-457200"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Create the structure in database and </a:t>
            </a:r>
          </a:p>
          <a:p>
            <a:pPr marL="914400" lvl="1" indent="-457200"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Seed | Populate the database and </a:t>
            </a:r>
          </a:p>
          <a:p>
            <a:pPr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defRPr/>
            </a:pP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Display the maps information</a:t>
            </a:r>
          </a:p>
          <a:p>
            <a:pPr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defRPr/>
            </a:pP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 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7C9D2F-F478-4939-B4CE-351180F37D1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3313" y="3164791"/>
            <a:ext cx="6022023" cy="3048287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91D56B3-B05D-4205-B736-90FBE37755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5038031"/>
              </p:ext>
            </p:extLst>
          </p:nvPr>
        </p:nvGraphicFramePr>
        <p:xfrm>
          <a:off x="7131275" y="5172075"/>
          <a:ext cx="1098325" cy="968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Document" showAsIcon="1" r:id="rId5" imgW="914597" imgH="806311" progId="Word.Document.12">
                  <p:embed/>
                </p:oleObj>
              </mc:Choice>
              <mc:Fallback>
                <p:oleObj name="Document" showAsIcon="1" r:id="rId5" imgW="914597" imgH="80631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31275" y="5172075"/>
                        <a:ext cx="1098325" cy="968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Framework: Viewing Trips</a:t>
            </a:r>
          </a:p>
        </p:txBody>
      </p:sp>
      <p:sp>
        <p:nvSpPr>
          <p:cNvPr id="4" name="AutoShape 32"/>
          <p:cNvSpPr>
            <a:spLocks noChangeArrowheads="1"/>
          </p:cNvSpPr>
          <p:nvPr/>
        </p:nvSpPr>
        <p:spPr bwMode="auto">
          <a:xfrm>
            <a:off x="498475" y="1176624"/>
            <a:ext cx="8147050" cy="5414962"/>
          </a:xfrm>
          <a:prstGeom prst="roundRect">
            <a:avLst>
              <a:gd name="adj" fmla="val 6463"/>
            </a:avLst>
          </a:prstGeom>
          <a:gradFill rotWithShape="1">
            <a:gsLst>
              <a:gs pos="0">
                <a:srgbClr val="8DACD0"/>
              </a:gs>
              <a:gs pos="100000">
                <a:srgbClr val="DEE7F1"/>
              </a:gs>
            </a:gsLst>
            <a:lin ang="2700000" scaled="1"/>
          </a:gra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5F5F5F">
                <a:alpha val="50000"/>
              </a:srgbClr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70000"/>
              </a:spcBef>
              <a:buClr>
                <a:schemeClr val="hlink"/>
              </a:buClr>
              <a:buSzPct val="90000"/>
              <a:defRPr/>
            </a:pPr>
            <a:endParaRPr lang="en-US" sz="2400" b="1" dirty="0">
              <a:solidFill>
                <a:schemeClr val="bg1">
                  <a:lumMod val="1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5" name="AutoShape 33"/>
          <p:cNvSpPr>
            <a:spLocks noChangeArrowheads="1"/>
          </p:cNvSpPr>
          <p:nvPr/>
        </p:nvSpPr>
        <p:spPr bwMode="auto">
          <a:xfrm>
            <a:off x="712788" y="1446665"/>
            <a:ext cx="7680960" cy="5049672"/>
          </a:xfrm>
          <a:prstGeom prst="roundRect">
            <a:avLst>
              <a:gd name="adj" fmla="val 8324"/>
            </a:avLst>
          </a:prstGeom>
          <a:solidFill>
            <a:srgbClr val="6699FF"/>
          </a:soli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AFAFAF"/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defRPr/>
            </a:pP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Use Repository pattern to display the maps information</a:t>
            </a:r>
          </a:p>
          <a:p>
            <a:pPr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defRPr/>
            </a:pP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 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9D563A-7AE6-44C5-9B8D-65635E6E82A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73125" y="2268189"/>
            <a:ext cx="5949950" cy="2850515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7E9F71D6-917B-4E87-B85C-4059F13657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258534"/>
              </p:ext>
            </p:extLst>
          </p:nvPr>
        </p:nvGraphicFramePr>
        <p:xfrm>
          <a:off x="6983412" y="5187950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Document" showAsIcon="1" r:id="rId5" imgW="914597" imgH="806311" progId="Word.Document.12">
                  <p:embed/>
                </p:oleObj>
              </mc:Choice>
              <mc:Fallback>
                <p:oleObj name="Document" showAsIcon="1" r:id="rId5" imgW="914597" imgH="80631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83412" y="5187950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E11FE-0F61-4A36-BF91-6E4B36D1D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Knowledge check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B5A9B6BF-0529-4432-A266-B20BE6400B37}"/>
              </a:ext>
            </a:extLst>
          </p:cNvPr>
          <p:cNvSpPr txBox="1">
            <a:spLocks/>
          </p:cNvSpPr>
          <p:nvPr/>
        </p:nvSpPr>
        <p:spPr>
          <a:xfrm>
            <a:off x="1167976" y="1228378"/>
            <a:ext cx="7242599" cy="313407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32742" eaLnBrk="1" fontAlgn="auto" hangingPunct="1">
              <a:spcBef>
                <a:spcPts val="0"/>
              </a:spcBef>
              <a:buFontTx/>
              <a:buNone/>
              <a:defRPr/>
            </a:pPr>
            <a:r>
              <a:rPr lang="en-US" sz="1800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Which of the following is true?</a:t>
            </a:r>
          </a:p>
          <a:p>
            <a:pPr marL="0" indent="0" defTabSz="932742" eaLnBrk="1" fontAlgn="auto" hangingPunct="1">
              <a:spcBef>
                <a:spcPts val="0"/>
              </a:spcBef>
              <a:buFontTx/>
              <a:buNone/>
              <a:defRPr/>
            </a:pPr>
            <a:endParaRPr lang="en-US" sz="1800" dirty="0">
              <a:solidFill>
                <a:schemeClr val="bg2">
                  <a:lumMod val="10000"/>
                </a:schemeClr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288925" indent="-288925" defTabSz="932742">
              <a:spcBef>
                <a:spcPts val="300"/>
              </a:spcBef>
              <a:spcAft>
                <a:spcPts val="600"/>
              </a:spcAft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code first approach we will first create entity classes with properties defined in it. Entity framework will create the database and tables based on the entity classes defined.</a:t>
            </a:r>
          </a:p>
          <a:p>
            <a:pPr marL="288925" indent="-288925" defTabSz="932742">
              <a:spcBef>
                <a:spcPts val="300"/>
              </a:spcBef>
              <a:spcAft>
                <a:spcPts val="600"/>
              </a:spcAft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the database first approach, the database and tables are created first. Then the programmer can create the entity data model using the created database</a:t>
            </a:r>
          </a:p>
          <a:p>
            <a:pPr marL="288925" indent="-288925" defTabSz="932742">
              <a:spcBef>
                <a:spcPts val="300"/>
              </a:spcBef>
              <a:spcAft>
                <a:spcPts val="600"/>
              </a:spcAft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changes made to underlying tables in the code can be applied to the code first approach by running Add-Migration and Update-database command in Package Manager Console</a:t>
            </a:r>
          </a:p>
          <a:p>
            <a:pPr marL="288925" indent="-288925" defTabSz="932742">
              <a:spcBef>
                <a:spcPts val="300"/>
              </a:spcBef>
              <a:spcAft>
                <a:spcPts val="600"/>
              </a:spcAft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changes made to underlying tables in the code can be applied to the database first approach by running Add-Migration and Update-database command in Package Manager Console</a:t>
            </a:r>
          </a:p>
          <a:p>
            <a:pPr marL="288925" indent="-288925" defTabSz="932742">
              <a:spcBef>
                <a:spcPts val="300"/>
              </a:spcBef>
              <a:spcAft>
                <a:spcPts val="600"/>
              </a:spcAft>
              <a:buFont typeface="Wingdings" panose="05000000000000000000" pitchFamily="2" charset="2"/>
              <a:buChar char="q"/>
              <a:defRPr/>
            </a:pPr>
            <a:endParaRPr lang="en-US" sz="1400" dirty="0">
              <a:solidFill>
                <a:schemeClr val="bg2">
                  <a:lumMod val="1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Graphic 9" descr="Badge Question Mark with solid fill">
            <a:extLst>
              <a:ext uri="{FF2B5EF4-FFF2-40B4-BE49-F238E27FC236}">
                <a16:creationId xmlns:a16="http://schemas.microsoft.com/office/drawing/2014/main" id="{24565F94-AD3A-4685-866C-5468A265B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4406" y="1161703"/>
            <a:ext cx="489795" cy="603077"/>
          </a:xfrm>
          <a:prstGeom prst="rect">
            <a:avLst/>
          </a:prstGeom>
        </p:spPr>
      </p:pic>
      <p:pic>
        <p:nvPicPr>
          <p:cNvPr id="14" name="Graphic 13" descr="Checkmark">
            <a:extLst>
              <a:ext uri="{FF2B5EF4-FFF2-40B4-BE49-F238E27FC236}">
                <a16:creationId xmlns:a16="http://schemas.microsoft.com/office/drawing/2014/main" id="{B896F597-53F8-403C-B1AF-C25B67B895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55347" y="1790527"/>
            <a:ext cx="261832" cy="261832"/>
          </a:xfrm>
          <a:prstGeom prst="rect">
            <a:avLst/>
          </a:prstGeom>
        </p:spPr>
      </p:pic>
      <p:pic>
        <p:nvPicPr>
          <p:cNvPr id="15" name="Graphic 14" descr="Checkmark">
            <a:extLst>
              <a:ext uri="{FF2B5EF4-FFF2-40B4-BE49-F238E27FC236}">
                <a16:creationId xmlns:a16="http://schemas.microsoft.com/office/drawing/2014/main" id="{3B39AD7E-C43C-4E65-AA93-E5EF8804D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2919" y="2548862"/>
            <a:ext cx="261832" cy="261832"/>
          </a:xfrm>
          <a:prstGeom prst="rect">
            <a:avLst/>
          </a:prstGeom>
        </p:spPr>
      </p:pic>
      <p:pic>
        <p:nvPicPr>
          <p:cNvPr id="11" name="Graphic 10" descr="Checkmark">
            <a:extLst>
              <a:ext uri="{FF2B5EF4-FFF2-40B4-BE49-F238E27FC236}">
                <a16:creationId xmlns:a16="http://schemas.microsoft.com/office/drawing/2014/main" id="{FB6E29D9-9C6A-4CFB-83CE-12AAAE0753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53394" y="3110837"/>
            <a:ext cx="261832" cy="261832"/>
          </a:xfrm>
          <a:prstGeom prst="rect">
            <a:avLst/>
          </a:prstGeom>
        </p:spPr>
      </p:pic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9AB8034-2329-475C-9F66-E896C796AAD4}"/>
              </a:ext>
            </a:extLst>
          </p:cNvPr>
          <p:cNvSpPr txBox="1">
            <a:spLocks/>
          </p:cNvSpPr>
          <p:nvPr/>
        </p:nvSpPr>
        <p:spPr>
          <a:xfrm>
            <a:off x="1084201" y="4812980"/>
            <a:ext cx="7242599" cy="163328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Arial Narrow"/>
                <a:ea typeface="ＭＳ Ｐゴシック" pitchFamily="-97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32742" eaLnBrk="1" fontAlgn="auto" hangingPunct="1">
              <a:spcBef>
                <a:spcPts val="0"/>
              </a:spcBef>
              <a:buFontTx/>
              <a:buNone/>
              <a:defRPr/>
            </a:pPr>
            <a:r>
              <a:rPr lang="en-US" sz="1800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We can have multiple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DBContext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classes for connecting to database  in asp.net core application</a:t>
            </a:r>
          </a:p>
          <a:p>
            <a:pPr marL="0" indent="0" defTabSz="932742" eaLnBrk="1" fontAlgn="auto" hangingPunct="1">
              <a:spcBef>
                <a:spcPts val="0"/>
              </a:spcBef>
              <a:buFontTx/>
              <a:buNone/>
              <a:defRPr/>
            </a:pPr>
            <a:endParaRPr lang="en-US" sz="1800" dirty="0">
              <a:solidFill>
                <a:schemeClr val="bg2">
                  <a:lumMod val="10000"/>
                </a:schemeClr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288925" indent="-288925" defTabSz="932742">
              <a:spcBef>
                <a:spcPts val="300"/>
              </a:spcBef>
              <a:spcAft>
                <a:spcPts val="600"/>
              </a:spcAft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True</a:t>
            </a:r>
          </a:p>
          <a:p>
            <a:pPr marL="288925" indent="-288925" defTabSz="932742">
              <a:spcBef>
                <a:spcPts val="300"/>
              </a:spcBef>
              <a:spcAft>
                <a:spcPts val="600"/>
              </a:spcAft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False</a:t>
            </a:r>
          </a:p>
          <a:p>
            <a:pPr marL="288925" indent="-288925" defTabSz="932742">
              <a:spcBef>
                <a:spcPts val="300"/>
              </a:spcBef>
              <a:spcAft>
                <a:spcPts val="600"/>
              </a:spcAft>
              <a:buFont typeface="Wingdings" panose="05000000000000000000" pitchFamily="2" charset="2"/>
              <a:buChar char="q"/>
              <a:defRPr/>
            </a:pPr>
            <a:endParaRPr lang="en-US" sz="1400" dirty="0">
              <a:solidFill>
                <a:schemeClr val="bg2">
                  <a:lumMod val="1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Graphic 17" descr="Checkmark">
            <a:extLst>
              <a:ext uri="{FF2B5EF4-FFF2-40B4-BE49-F238E27FC236}">
                <a16:creationId xmlns:a16="http://schemas.microsoft.com/office/drawing/2014/main" id="{8780B3D8-C2A0-4BAB-848E-EB2EEBC0F8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2003" y="5649701"/>
            <a:ext cx="261832" cy="261832"/>
          </a:xfrm>
          <a:prstGeom prst="rect">
            <a:avLst/>
          </a:prstGeom>
        </p:spPr>
      </p:pic>
      <p:pic>
        <p:nvPicPr>
          <p:cNvPr id="23" name="Graphic 22" descr="Badge Question Mark with solid fill">
            <a:extLst>
              <a:ext uri="{FF2B5EF4-FFF2-40B4-BE49-F238E27FC236}">
                <a16:creationId xmlns:a16="http://schemas.microsoft.com/office/drawing/2014/main" id="{9B789299-0A74-4D73-8E36-268478C8E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3925" y="4663659"/>
            <a:ext cx="489795" cy="60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1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 user submits a form in a strongly typed view, ASP.NET MVC automatically examines the </a:t>
            </a:r>
            <a:r>
              <a:rPr lang="en-US" dirty="0" err="1"/>
              <a:t>HttpRequest</a:t>
            </a:r>
            <a:r>
              <a:rPr lang="en-US" dirty="0"/>
              <a:t> object and maps the information sent to fields in the model object.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That way you only have to examine the model object for the information being sent.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process of mapping the information in the </a:t>
            </a:r>
            <a:r>
              <a:rPr lang="en-US" dirty="0" err="1"/>
              <a:t>HttpRequest</a:t>
            </a:r>
            <a:r>
              <a:rPr lang="en-US" dirty="0"/>
              <a:t> object to the model object is called </a:t>
            </a:r>
            <a:r>
              <a:rPr lang="en-US" i="1" dirty="0"/>
              <a:t>model binding.</a:t>
            </a:r>
          </a:p>
          <a:p>
            <a:r>
              <a:rPr lang="en-US" dirty="0"/>
              <a:t>The benefits of model binding are huge; for example:</a:t>
            </a:r>
          </a:p>
          <a:p>
            <a:pPr lvl="1"/>
            <a:r>
              <a:rPr lang="en-US" sz="1800" dirty="0"/>
              <a:t>No manual code is needed to extract the data from the </a:t>
            </a:r>
            <a:r>
              <a:rPr lang="en-US" sz="1800" dirty="0" err="1"/>
              <a:t>HttpRequest</a:t>
            </a:r>
            <a:r>
              <a:rPr lang="en-US" sz="1800" dirty="0"/>
              <a:t> object, which avoids coding errors.</a:t>
            </a:r>
          </a:p>
          <a:p>
            <a:pPr lvl="1"/>
            <a:r>
              <a:rPr lang="en-US" sz="1800" dirty="0"/>
              <a:t>Data type conversions happen automatically.</a:t>
            </a:r>
          </a:p>
          <a:p>
            <a:pPr lvl="1"/>
            <a:r>
              <a:rPr lang="en-US" sz="1800" dirty="0"/>
              <a:t>Data can be easily validated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Binding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this model binder searches four locations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E.g. if you have the </a:t>
            </a:r>
            <a:r>
              <a:rPr lang="en-US" dirty="0" err="1"/>
              <a:t>url</a:t>
            </a:r>
            <a:r>
              <a:rPr lang="en-US" dirty="0"/>
              <a:t> like </a:t>
            </a:r>
            <a:r>
              <a:rPr lang="en-US" dirty="0">
                <a:hlinkClick r:id="rId3"/>
              </a:rPr>
              <a:t>http://localhost:40425</a:t>
            </a:r>
            <a:r>
              <a:rPr lang="en-US" b="1" dirty="0">
                <a:hlinkClick r:id="rId3"/>
              </a:rPr>
              <a:t>/Home/Index/1</a:t>
            </a:r>
            <a:r>
              <a:rPr lang="en-US" b="1" dirty="0"/>
              <a:t>, </a:t>
            </a:r>
            <a:r>
              <a:rPr lang="en-US" dirty="0"/>
              <a:t>the </a:t>
            </a:r>
            <a:r>
              <a:rPr lang="en-US" b="1" dirty="0" err="1"/>
              <a:t>DefaultModelBinder</a:t>
            </a:r>
            <a:r>
              <a:rPr lang="en-US" b="1" dirty="0"/>
              <a:t> </a:t>
            </a:r>
            <a:r>
              <a:rPr lang="en-US" dirty="0"/>
              <a:t>looks for a value for our </a:t>
            </a:r>
            <a:r>
              <a:rPr lang="en-US" b="1" dirty="0"/>
              <a:t>id parameter (in order) as follows: </a:t>
            </a:r>
            <a:endParaRPr lang="en-US" dirty="0"/>
          </a:p>
          <a:p>
            <a:pPr lvl="1"/>
            <a:r>
              <a:rPr lang="en-US" b="1" dirty="0" err="1"/>
              <a:t>Request.Form</a:t>
            </a:r>
            <a:r>
              <a:rPr lang="en-US" b="1" dirty="0"/>
              <a:t>["id"]</a:t>
            </a:r>
          </a:p>
          <a:p>
            <a:pPr lvl="1"/>
            <a:r>
              <a:rPr lang="en-US" b="1" dirty="0" err="1"/>
              <a:t>RouteData.Values</a:t>
            </a:r>
            <a:r>
              <a:rPr lang="en-US" b="1" dirty="0"/>
              <a:t>["id"]</a:t>
            </a:r>
          </a:p>
          <a:p>
            <a:pPr lvl="1"/>
            <a:r>
              <a:rPr lang="en-US" b="1" dirty="0" err="1"/>
              <a:t>Request.QueryString</a:t>
            </a:r>
            <a:r>
              <a:rPr lang="en-US" b="1" dirty="0"/>
              <a:t>["id"]</a:t>
            </a:r>
          </a:p>
          <a:p>
            <a:pPr lvl="1"/>
            <a:r>
              <a:rPr lang="en-US" b="1" dirty="0" err="1"/>
              <a:t>Request.Files</a:t>
            </a:r>
            <a:r>
              <a:rPr lang="en-US" b="1" dirty="0"/>
              <a:t>["id"]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Model Binding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83324" y="1491592"/>
          <a:ext cx="8355724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28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228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ysClr val="windowText" lastClr="000000"/>
                          </a:solidFill>
                        </a:rPr>
                        <a:t>Source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ysClr val="windowText" lastClr="000000"/>
                          </a:solidFill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kern="1200" baseline="0" dirty="0" err="1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Request.Form</a:t>
                      </a:r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baseline="0" dirty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Values provided by the user in HTML </a:t>
                      </a:r>
                      <a:r>
                        <a:rPr lang="en-US" sz="2000" b="1" kern="1200" baseline="0" dirty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form elements.</a:t>
                      </a:r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kern="1200" baseline="0" dirty="0" err="1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RouteData.Values</a:t>
                      </a:r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baseline="0" dirty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The values obtained using the application routes.</a:t>
                      </a:r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kern="1200" baseline="0" dirty="0" err="1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Request.QueryString</a:t>
                      </a:r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baseline="0" dirty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Data included in the query string portion of the request URL.</a:t>
                      </a:r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kern="1200" baseline="0" dirty="0" err="1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Request.Files</a:t>
                      </a:r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baseline="0" dirty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Files that have been uploaded as part of the request</a:t>
                      </a:r>
                      <a:endParaRPr lang="en-US" sz="2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Invoke Stored Procedures</a:t>
            </a:r>
          </a:p>
        </p:txBody>
      </p:sp>
      <p:sp>
        <p:nvSpPr>
          <p:cNvPr id="4" name="AutoShape 32"/>
          <p:cNvSpPr>
            <a:spLocks noChangeArrowheads="1"/>
          </p:cNvSpPr>
          <p:nvPr/>
        </p:nvSpPr>
        <p:spPr bwMode="auto">
          <a:xfrm>
            <a:off x="498475" y="1176624"/>
            <a:ext cx="8147050" cy="5414962"/>
          </a:xfrm>
          <a:prstGeom prst="roundRect">
            <a:avLst>
              <a:gd name="adj" fmla="val 6463"/>
            </a:avLst>
          </a:prstGeom>
          <a:gradFill rotWithShape="1">
            <a:gsLst>
              <a:gs pos="0">
                <a:srgbClr val="8DACD0"/>
              </a:gs>
              <a:gs pos="100000">
                <a:srgbClr val="DEE7F1"/>
              </a:gs>
            </a:gsLst>
            <a:lin ang="2700000" scaled="1"/>
          </a:gra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5F5F5F">
                <a:alpha val="50000"/>
              </a:srgbClr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70000"/>
              </a:spcBef>
              <a:buClr>
                <a:schemeClr val="hlink"/>
              </a:buClr>
              <a:buSzPct val="90000"/>
              <a:defRPr/>
            </a:pPr>
            <a:endParaRPr lang="en-US" sz="2400" b="1" dirty="0">
              <a:solidFill>
                <a:schemeClr val="bg1">
                  <a:lumMod val="1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5" name="AutoShape 33"/>
          <p:cNvSpPr>
            <a:spLocks noChangeArrowheads="1"/>
          </p:cNvSpPr>
          <p:nvPr/>
        </p:nvSpPr>
        <p:spPr bwMode="auto">
          <a:xfrm>
            <a:off x="712788" y="1446665"/>
            <a:ext cx="7680960" cy="5049672"/>
          </a:xfrm>
          <a:prstGeom prst="roundRect">
            <a:avLst>
              <a:gd name="adj" fmla="val 8324"/>
            </a:avLst>
          </a:prstGeom>
          <a:solidFill>
            <a:srgbClr val="6699FF"/>
          </a:soli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AFAFAF"/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defRPr/>
            </a:pP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Use Entity Framework to invoke Stored procedures in SQL Server</a:t>
            </a:r>
          </a:p>
          <a:p>
            <a:pPr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defRPr/>
            </a:pP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E0A0E3-260C-442D-AF13-637EB77D395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023391" y="2575775"/>
            <a:ext cx="5931201" cy="2835560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8EEE7254-F81A-4AF6-AAA9-3FA18AACA9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6746324"/>
              </p:ext>
            </p:extLst>
          </p:nvPr>
        </p:nvGraphicFramePr>
        <p:xfrm>
          <a:off x="7139139" y="5048250"/>
          <a:ext cx="1175075" cy="10363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Document" showAsIcon="1" r:id="rId5" imgW="914597" imgH="806311" progId="Word.Document.12">
                  <p:embed/>
                </p:oleObj>
              </mc:Choice>
              <mc:Fallback>
                <p:oleObj name="Document" showAsIcon="1" r:id="rId5" imgW="914597" imgH="80631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39139" y="5048250"/>
                        <a:ext cx="1175075" cy="10363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5118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Trips n Stops</a:t>
            </a:r>
          </a:p>
        </p:txBody>
      </p:sp>
      <p:sp>
        <p:nvSpPr>
          <p:cNvPr id="4" name="AutoShape 32"/>
          <p:cNvSpPr>
            <a:spLocks noChangeArrowheads="1"/>
          </p:cNvSpPr>
          <p:nvPr/>
        </p:nvSpPr>
        <p:spPr bwMode="auto">
          <a:xfrm>
            <a:off x="498475" y="1176624"/>
            <a:ext cx="8147050" cy="5414962"/>
          </a:xfrm>
          <a:prstGeom prst="roundRect">
            <a:avLst>
              <a:gd name="adj" fmla="val 6463"/>
            </a:avLst>
          </a:prstGeom>
          <a:gradFill rotWithShape="1">
            <a:gsLst>
              <a:gs pos="0">
                <a:srgbClr val="8DACD0"/>
              </a:gs>
              <a:gs pos="100000">
                <a:srgbClr val="DEE7F1"/>
              </a:gs>
            </a:gsLst>
            <a:lin ang="2700000" scaled="1"/>
          </a:gra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5F5F5F">
                <a:alpha val="50000"/>
              </a:srgbClr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70000"/>
              </a:spcBef>
              <a:buClr>
                <a:schemeClr val="hlink"/>
              </a:buClr>
              <a:buSzPct val="90000"/>
              <a:defRPr/>
            </a:pPr>
            <a:endParaRPr lang="en-US" sz="2400" b="1" dirty="0">
              <a:solidFill>
                <a:schemeClr val="bg1">
                  <a:lumMod val="1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5" name="AutoShape 33"/>
          <p:cNvSpPr>
            <a:spLocks noChangeArrowheads="1"/>
          </p:cNvSpPr>
          <p:nvPr/>
        </p:nvSpPr>
        <p:spPr bwMode="auto">
          <a:xfrm>
            <a:off x="712788" y="1446665"/>
            <a:ext cx="7680960" cy="5049672"/>
          </a:xfrm>
          <a:prstGeom prst="roundRect">
            <a:avLst>
              <a:gd name="adj" fmla="val 8324"/>
            </a:avLst>
          </a:prstGeom>
          <a:solidFill>
            <a:srgbClr val="6699FF"/>
          </a:soli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rgbClr val="AFAFAF"/>
            </a:outerShdw>
          </a:effectLst>
        </p:spPr>
        <p:txBody>
          <a:bodyPr lIns="182880" rIns="182880"/>
          <a:lstStyle/>
          <a:p>
            <a:pPr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defRPr/>
            </a:pPr>
            <a:r>
              <a:rPr lang="en-US" sz="2000" b="1" dirty="0">
                <a:solidFill>
                  <a:schemeClr val="bg1">
                    <a:lumMod val="10000"/>
                  </a:schemeClr>
                </a:solidFill>
              </a:rPr>
              <a:t>Use Entity Framework to implement CRUD functionality for Trips and corresponding Stops</a:t>
            </a:r>
          </a:p>
          <a:p>
            <a:pPr>
              <a:lnSpc>
                <a:spcPct val="90000"/>
              </a:lnSpc>
              <a:spcBef>
                <a:spcPct val="40000"/>
              </a:spcBef>
              <a:buClr>
                <a:schemeClr val="bg1">
                  <a:lumMod val="10000"/>
                </a:schemeClr>
              </a:buClr>
              <a:defRPr/>
            </a:pPr>
            <a:r>
              <a:rPr lang="en-US" sz="2000" b="1" dirty="0">
                <a:solidFill>
                  <a:schemeClr val="bg1">
                    <a:lumMod val="10000"/>
                  </a:schemeClr>
                </a:solidFill>
              </a:rPr>
              <a:t> 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A763B1-9988-43D6-BA89-AAAB626ACEC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086485" y="2323465"/>
            <a:ext cx="5732780" cy="25730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E49A91-AC34-4B41-A92D-E3F70B25CC65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247139" y="3789141"/>
            <a:ext cx="5945823" cy="2573020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BE7879F-7E94-408A-B8B0-02D15C2C1C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0180030"/>
              </p:ext>
            </p:extLst>
          </p:nvPr>
        </p:nvGraphicFramePr>
        <p:xfrm>
          <a:off x="7277894" y="5172795"/>
          <a:ext cx="1153318" cy="1017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Document" showAsIcon="1" r:id="rId6" imgW="914597" imgH="806311" progId="Word.Document.12">
                  <p:embed/>
                </p:oleObj>
              </mc:Choice>
              <mc:Fallback>
                <p:oleObj name="Document" showAsIcon="1" r:id="rId6" imgW="914597" imgH="80631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277894" y="5172795"/>
                        <a:ext cx="1153318" cy="1017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6635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Content Placeholder 1"/>
          <p:cNvSpPr>
            <a:spLocks noGrp="1"/>
          </p:cNvSpPr>
          <p:nvPr>
            <p:ph idx="1"/>
          </p:nvPr>
        </p:nvSpPr>
        <p:spPr bwMode="auto">
          <a:xfrm>
            <a:off x="457200" y="1057275"/>
            <a:ext cx="8324850" cy="50688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Arial" charset="0"/>
                <a:ea typeface="ＭＳ Ｐゴシック" pitchFamily="34" charset="-128"/>
              </a:rPr>
              <a:t>In this, we will cover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What are Models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Types of Models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Introduction to Entity Framework Core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Working with Entity Framework Core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Entity Framework DB First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Deploying App to Azure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Entity Framework Code First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Entity Framework to invoke Stored Procedures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Linking Controllers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Model Binding</a:t>
            </a:r>
          </a:p>
        </p:txBody>
      </p:sp>
      <p:sp>
        <p:nvSpPr>
          <p:cNvPr id="5123" name="Title 2"/>
          <p:cNvSpPr>
            <a:spLocks noGrp="1"/>
          </p:cNvSpPr>
          <p:nvPr>
            <p:ph type="title"/>
          </p:nvPr>
        </p:nvSpPr>
        <p:spPr bwMode="auto">
          <a:xfrm>
            <a:off x="301625" y="257175"/>
            <a:ext cx="8537575" cy="5635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  <a:ea typeface="ＭＳ Ｐゴシック" pitchFamily="34" charset="-128"/>
              </a:rPr>
              <a:t>What we will cover?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Content Placeholder 1"/>
          <p:cNvSpPr>
            <a:spLocks noGrp="1"/>
          </p:cNvSpPr>
          <p:nvPr>
            <p:ph idx="1"/>
          </p:nvPr>
        </p:nvSpPr>
        <p:spPr bwMode="auto">
          <a:xfrm>
            <a:off x="457200" y="1057275"/>
            <a:ext cx="8324850" cy="50688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Arial" charset="0"/>
                <a:ea typeface="ＭＳ Ｐゴシック" pitchFamily="34" charset="-128"/>
              </a:rPr>
              <a:t>In this, </a:t>
            </a:r>
            <a:r>
              <a:rPr lang="en-US">
                <a:latin typeface="Arial" charset="0"/>
                <a:ea typeface="ＭＳ Ｐゴシック" pitchFamily="34" charset="-128"/>
              </a:rPr>
              <a:t>we covered</a:t>
            </a:r>
            <a:endParaRPr lang="en-US" dirty="0">
              <a:latin typeface="Arial" charset="0"/>
              <a:ea typeface="ＭＳ Ｐゴシック" pitchFamily="34" charset="-128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What are Models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Types of Models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Introduction to Entity Framework Core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Working with Entity Framework Core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Entity Framework DB First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Deploying App to Azure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Entity Framework Code First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Entity Framework to invoke Stored Procedures</a:t>
            </a:r>
          </a:p>
          <a:p>
            <a:pPr lvl="2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Linking Controllers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latin typeface="Arial" charset="0"/>
                <a:ea typeface="ＭＳ Ｐゴシック" pitchFamily="34" charset="-128"/>
              </a:rPr>
              <a:t>Model Binding</a:t>
            </a:r>
          </a:p>
        </p:txBody>
      </p:sp>
      <p:sp>
        <p:nvSpPr>
          <p:cNvPr id="5123" name="Title 2"/>
          <p:cNvSpPr>
            <a:spLocks noGrp="1"/>
          </p:cNvSpPr>
          <p:nvPr>
            <p:ph type="title"/>
          </p:nvPr>
        </p:nvSpPr>
        <p:spPr bwMode="auto">
          <a:xfrm>
            <a:off x="301625" y="257175"/>
            <a:ext cx="8537575" cy="5635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Arial" charset="0"/>
                <a:ea typeface="ＭＳ Ｐゴシック" pitchFamily="34" charset="-128"/>
              </a:rPr>
              <a:t>Summary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5"/>
          <p:cNvSpPr txBox="1">
            <a:spLocks noChangeArrowheads="1"/>
          </p:cNvSpPr>
          <p:nvPr/>
        </p:nvSpPr>
        <p:spPr bwMode="gray">
          <a:xfrm>
            <a:off x="0" y="2830513"/>
            <a:ext cx="9144000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 anchor="ctr"/>
          <a:lstStyle/>
          <a:p>
            <a:pPr algn="ctr" defTabSz="914400" eaLnBrk="0" hangingPunct="0">
              <a:lnSpc>
                <a:spcPct val="95000"/>
              </a:lnSpc>
            </a:pPr>
            <a:r>
              <a:rPr lang="en-US" sz="6000" b="1">
                <a:solidFill>
                  <a:schemeClr val="tx2"/>
                </a:solidFill>
              </a:rPr>
              <a:t>THANK YOU!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Models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5E2974A-F18E-4627-A635-C6E53EB325A7}"/>
              </a:ext>
            </a:extLst>
          </p:cNvPr>
          <p:cNvSpPr/>
          <p:nvPr/>
        </p:nvSpPr>
        <p:spPr>
          <a:xfrm>
            <a:off x="238124" y="1219200"/>
            <a:ext cx="8572501" cy="1200150"/>
          </a:xfrm>
          <a:prstGeom prst="roundRect">
            <a:avLst/>
          </a:prstGeom>
          <a:solidFill>
            <a:schemeClr val="tx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MVC Model contains all application logic (business logic, validation logic, and data access logic), except pure view and controller logic.</a:t>
            </a: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5EB18F0-ECF8-4027-B8F5-773FCDF96C9C}"/>
              </a:ext>
            </a:extLst>
          </p:cNvPr>
          <p:cNvSpPr/>
          <p:nvPr/>
        </p:nvSpPr>
        <p:spPr>
          <a:xfrm>
            <a:off x="238123" y="2817813"/>
            <a:ext cx="8572501" cy="677862"/>
          </a:xfrm>
          <a:prstGeom prst="roundRect">
            <a:avLst/>
          </a:prstGeom>
          <a:solidFill>
            <a:srgbClr val="00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/>
              <a:t>With MVC, models both hold and manipulate application data.</a:t>
            </a: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91E08EB-94A4-42CD-AFDC-32D7526DABBB}"/>
              </a:ext>
            </a:extLst>
          </p:cNvPr>
          <p:cNvSpPr/>
          <p:nvPr/>
        </p:nvSpPr>
        <p:spPr>
          <a:xfrm>
            <a:off x="238122" y="3760788"/>
            <a:ext cx="8572501" cy="2430461"/>
          </a:xfrm>
          <a:prstGeom prst="round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/>
              <a:t>A model in the MVC pattern can be classified further as either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Data model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Business model or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View model. </a:t>
            </a:r>
          </a:p>
          <a:p>
            <a:pPr algn="just"/>
            <a:r>
              <a:rPr lang="en-US" sz="2400" dirty="0"/>
              <a:t>Each of the different model types has a specific purpose</a:t>
            </a:r>
          </a:p>
        </p:txBody>
      </p:sp>
    </p:spTree>
    <p:extLst>
      <p:ext uri="{BB962C8B-B14F-4D97-AF65-F5344CB8AC3E}">
        <p14:creationId xmlns:p14="http://schemas.microsoft.com/office/powerpoint/2010/main" val="1423232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Models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5E2974A-F18E-4627-A635-C6E53EB325A7}"/>
              </a:ext>
            </a:extLst>
          </p:cNvPr>
          <p:cNvSpPr/>
          <p:nvPr/>
        </p:nvSpPr>
        <p:spPr>
          <a:xfrm>
            <a:off x="238124" y="1533524"/>
            <a:ext cx="8572501" cy="1828801"/>
          </a:xfrm>
          <a:prstGeom prst="roundRect">
            <a:avLst/>
          </a:prstGeom>
          <a:solidFill>
            <a:schemeClr val="tx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objects in the Data Model represent classes that interact with a database to store and retrieve the data. </a:t>
            </a:r>
          </a:p>
          <a:p>
            <a:pPr algn="just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Normally, you can think of the data model as the set of classes created by tools such as Entity Framework (EF).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91E08EB-94A4-42CD-AFDC-32D7526DABBB}"/>
              </a:ext>
            </a:extLst>
          </p:cNvPr>
          <p:cNvSpPr/>
          <p:nvPr/>
        </p:nvSpPr>
        <p:spPr>
          <a:xfrm>
            <a:off x="238122" y="4086225"/>
            <a:ext cx="8572501" cy="2362200"/>
          </a:xfrm>
          <a:prstGeom prst="round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/>
              <a:t>The classes in the business model normally implement functionality that represents business rules or processing (for example, calculation of shipping cost for a shopping cart item). </a:t>
            </a:r>
          </a:p>
          <a:p>
            <a:pPr algn="just"/>
            <a:endParaRPr lang="en-US" sz="2400" dirty="0"/>
          </a:p>
          <a:p>
            <a:pPr algn="just"/>
            <a:r>
              <a:rPr lang="en-US" sz="2400" dirty="0"/>
              <a:t>As part of the processing, the business model classes can interact with the data model classes to read or save data in the database.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3A0E8-6646-4CA4-BD70-B7B2AEE263CD}"/>
              </a:ext>
            </a:extLst>
          </p:cNvPr>
          <p:cNvSpPr txBox="1"/>
          <p:nvPr/>
        </p:nvSpPr>
        <p:spPr>
          <a:xfrm>
            <a:off x="361950" y="1087992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Model</a:t>
            </a:r>
            <a:endParaRPr lang="en-IN" sz="2000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FF78C9-0364-42B0-9644-1F22DDC4E311}"/>
              </a:ext>
            </a:extLst>
          </p:cNvPr>
          <p:cNvSpPr txBox="1"/>
          <p:nvPr/>
        </p:nvSpPr>
        <p:spPr>
          <a:xfrm>
            <a:off x="361950" y="3675002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Business Model</a:t>
            </a:r>
            <a:endParaRPr lang="en-IN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21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Models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5E2974A-F18E-4627-A635-C6E53EB325A7}"/>
              </a:ext>
            </a:extLst>
          </p:cNvPr>
          <p:cNvSpPr/>
          <p:nvPr/>
        </p:nvSpPr>
        <p:spPr>
          <a:xfrm>
            <a:off x="238124" y="1533524"/>
            <a:ext cx="8572501" cy="2609851"/>
          </a:xfrm>
          <a:prstGeom prst="roundRect">
            <a:avLst/>
          </a:prstGeom>
          <a:solidFill>
            <a:schemeClr val="tx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View Model classes provide information passed in from controllers to views, so that the views know what to render in the user’s browser. </a:t>
            </a:r>
          </a:p>
          <a:p>
            <a:pPr algn="just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For example, a view model class can contain product information that is used by a view to display the product name, price, and images.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3A0E8-6646-4CA4-BD70-B7B2AEE263CD}"/>
              </a:ext>
            </a:extLst>
          </p:cNvPr>
          <p:cNvSpPr txBox="1"/>
          <p:nvPr/>
        </p:nvSpPr>
        <p:spPr>
          <a:xfrm>
            <a:off x="361950" y="1087992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 Model</a:t>
            </a:r>
            <a:endParaRPr lang="en-IN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487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How is it easier by using the Data Model?</a:t>
            </a:r>
          </a:p>
          <a:p>
            <a:pPr lvl="1"/>
            <a:endParaRPr lang="en-US" dirty="0"/>
          </a:p>
          <a:p>
            <a:pPr lvl="1"/>
            <a:r>
              <a:rPr lang="en-US" sz="1800" dirty="0"/>
              <a:t>Working with classes is far easier than working with database tables </a:t>
            </a:r>
            <a:br>
              <a:rPr lang="en-US" sz="1800" dirty="0"/>
            </a:br>
            <a:r>
              <a:rPr lang="en-US" sz="1800" dirty="0"/>
              <a:t>[ because object-oriented languages such as C# or VB.NET are not designed to interact directly with databases]. 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Instead, an abstraction layer is used to send commands to the database.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You can </a:t>
            </a:r>
            <a:r>
              <a:rPr lang="en-US" sz="1800" dirty="0">
                <a:solidFill>
                  <a:srgbClr val="000099"/>
                </a:solidFill>
              </a:rPr>
              <a:t>concentrate more on writing application logic </a:t>
            </a:r>
            <a:r>
              <a:rPr lang="en-US" sz="1800" dirty="0"/>
              <a:t>rather than doing database related stuff, so development time and effort is greatly reduced. 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With Data Model, you are not required to open connection, set and execute the commands, rather data model (/the classes in the data model) do this for you.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the Data Model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057276"/>
            <a:ext cx="4019266" cy="5068888"/>
          </a:xfrm>
        </p:spPr>
        <p:txBody>
          <a:bodyPr/>
          <a:lstStyle/>
          <a:p>
            <a:r>
              <a:rPr lang="en-US" dirty="0"/>
              <a:t>Here in a quick example, we have</a:t>
            </a:r>
          </a:p>
          <a:p>
            <a:r>
              <a:rPr lang="en-US" dirty="0"/>
              <a:t>UI Layer, which contains view and controller</a:t>
            </a:r>
          </a:p>
          <a:p>
            <a:r>
              <a:rPr lang="en-US" dirty="0"/>
              <a:t>Controller may </a:t>
            </a:r>
          </a:p>
          <a:p>
            <a:pPr lvl="1"/>
            <a:r>
              <a:rPr lang="en-US" sz="1800" dirty="0"/>
              <a:t>interact with Model classes, and pass this to view</a:t>
            </a:r>
          </a:p>
          <a:p>
            <a:pPr lvl="1"/>
            <a:r>
              <a:rPr lang="en-US" sz="1800" dirty="0"/>
              <a:t>make use of Validation classes for validation of data</a:t>
            </a:r>
          </a:p>
          <a:p>
            <a:pPr lvl="1"/>
            <a:r>
              <a:rPr lang="en-US" sz="1800" dirty="0"/>
              <a:t>Interact with Service classes to interact with Entity Framework classes</a:t>
            </a:r>
          </a:p>
          <a:p>
            <a:pPr lvl="1"/>
            <a:r>
              <a:rPr lang="en-US" sz="1800" dirty="0"/>
              <a:t>Entity Framework classes in turn interact with database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Model</a:t>
            </a:r>
          </a:p>
        </p:txBody>
      </p:sp>
      <p:pic>
        <p:nvPicPr>
          <p:cNvPr id="32771" name="Picture 3" descr="C:\Users\Munish Arora\Desktop\Drawing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05590" y="1076729"/>
            <a:ext cx="3754677" cy="5296776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5054790" y="4356100"/>
            <a:ext cx="3860610" cy="927100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3200" y="1066801"/>
            <a:ext cx="8763000" cy="5597524"/>
          </a:xfrm>
        </p:spPr>
        <p:txBody>
          <a:bodyPr/>
          <a:lstStyle/>
          <a:p>
            <a:r>
              <a:rPr lang="en-US" dirty="0"/>
              <a:t>Entity Framework is an object-relational mapper (O/RM) for .NET.</a:t>
            </a:r>
          </a:p>
          <a:p>
            <a:r>
              <a:rPr lang="en-US" b="1" dirty="0"/>
              <a:t>Entity Framework 6</a:t>
            </a:r>
          </a:p>
          <a:p>
            <a:pPr lvl="1"/>
            <a:r>
              <a:rPr lang="en-US" dirty="0"/>
              <a:t>Entity Framework 6 (EF6) is a tried and tested data access technology. </a:t>
            </a:r>
          </a:p>
          <a:p>
            <a:pPr lvl="1"/>
            <a:r>
              <a:rPr lang="en-US" dirty="0"/>
              <a:t>It was first released in 2008, as part of .NET Framework 3.5 SP1 and Visual Studio 2008 SP1. </a:t>
            </a:r>
          </a:p>
          <a:p>
            <a:pPr lvl="1"/>
            <a:r>
              <a:rPr lang="en-US" dirty="0"/>
              <a:t>Starting with the 4.1 release it has shipped as the </a:t>
            </a:r>
            <a:r>
              <a:rPr lang="en-US" dirty="0" err="1"/>
              <a:t>EntityFramework</a:t>
            </a:r>
            <a:r>
              <a:rPr lang="en-US" dirty="0"/>
              <a:t> NuGet package. EF6 runs on the .NET Framework 4.x, which means it runs only on Windows.</a:t>
            </a:r>
          </a:p>
          <a:p>
            <a:pPr lvl="1"/>
            <a:endParaRPr lang="en-US" sz="100" dirty="0"/>
          </a:p>
          <a:p>
            <a:r>
              <a:rPr lang="en-US" b="1" dirty="0"/>
              <a:t>Entity Framework Core 6.0</a:t>
            </a:r>
          </a:p>
          <a:p>
            <a:pPr lvl="1"/>
            <a:r>
              <a:rPr lang="en-US" dirty="0"/>
              <a:t>Entity Framework Core (EF Core), open source,  is a complete rewrite of EF6 that was first released in 2016, and is much more lightweight than previous versions </a:t>
            </a:r>
          </a:p>
          <a:p>
            <a:pPr lvl="1"/>
            <a:r>
              <a:rPr lang="en-US" dirty="0"/>
              <a:t>It ships in </a:t>
            </a:r>
            <a:r>
              <a:rPr lang="en-US" dirty="0" err="1"/>
              <a:t>Nuget</a:t>
            </a:r>
            <a:r>
              <a:rPr lang="en-US" dirty="0"/>
              <a:t> packages, the main one being </a:t>
            </a:r>
            <a:r>
              <a:rPr lang="en-US" dirty="0" err="1"/>
              <a:t>Microsoft.EntityFrameworkCore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EF Core is a cross-platform product that can run on .NET Core or .NET Framework.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EF Core was designed to provide a developer experience similar to EF6. Most of the top-level APIs remain the same, EF Core will feel familiar to developers who have used EF6. The developers can still work with </a:t>
            </a:r>
            <a:r>
              <a:rPr lang="en-US" dirty="0" err="1"/>
              <a:t>DbContext</a:t>
            </a:r>
            <a:r>
              <a:rPr lang="en-US" dirty="0"/>
              <a:t>, </a:t>
            </a:r>
            <a:r>
              <a:rPr lang="en-US" dirty="0" err="1"/>
              <a:t>DbSet</a:t>
            </a:r>
            <a:r>
              <a:rPr lang="en-US" dirty="0"/>
              <a:t>, etc. </a:t>
            </a:r>
          </a:p>
          <a:p>
            <a:pPr marL="57150" indent="0">
              <a:spcAft>
                <a:spcPts val="500"/>
              </a:spcAft>
              <a:buNone/>
            </a:pPr>
            <a:r>
              <a:rPr lang="en-US" dirty="0"/>
              <a:t>Pls. refer to </a:t>
            </a:r>
            <a:r>
              <a:rPr lang="en-US" dirty="0">
                <a:hlinkClick r:id="rId2"/>
              </a:rPr>
              <a:t>https://docs.microsoft.com/en-us/ef/efcore-and-ef6/</a:t>
            </a:r>
            <a:r>
              <a:rPr lang="en-US" dirty="0"/>
              <a:t> for details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Entity Framework</a:t>
            </a:r>
          </a:p>
        </p:txBody>
      </p:sp>
    </p:spTree>
    <p:extLst>
      <p:ext uri="{BB962C8B-B14F-4D97-AF65-F5344CB8AC3E}">
        <p14:creationId xmlns:p14="http://schemas.microsoft.com/office/powerpoint/2010/main" val="1565441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Model</a:t>
            </a:r>
          </a:p>
          <a:p>
            <a:r>
              <a:rPr lang="en-US" dirty="0"/>
              <a:t>With EF Core, data access is performed using a model. </a:t>
            </a:r>
          </a:p>
          <a:p>
            <a:endParaRPr lang="en-US" dirty="0"/>
          </a:p>
          <a:p>
            <a:r>
              <a:rPr lang="en-US" dirty="0"/>
              <a:t>A model is made up of 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</a:rPr>
              <a:t>Entity classes </a:t>
            </a:r>
            <a:r>
              <a:rPr lang="en-US" sz="1800" dirty="0"/>
              <a:t>and 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</a:rPr>
              <a:t>A context object </a:t>
            </a:r>
            <a:r>
              <a:rPr lang="en-US" sz="1800" dirty="0"/>
              <a:t>that represents a session with the database, allowing you to query and save data</a:t>
            </a:r>
          </a:p>
          <a:p>
            <a:pPr lvl="1"/>
            <a:endParaRPr lang="en-US" sz="1800" dirty="0"/>
          </a:p>
          <a:p>
            <a:r>
              <a:rPr lang="en-US" sz="2000" dirty="0"/>
              <a:t>You can generate a model </a:t>
            </a:r>
          </a:p>
          <a:p>
            <a:pPr lvl="1"/>
            <a:r>
              <a:rPr lang="en-US" sz="1800" dirty="0"/>
              <a:t>from an existing database [Database First approach]</a:t>
            </a:r>
          </a:p>
          <a:p>
            <a:pPr lvl="1"/>
            <a:r>
              <a:rPr lang="en-US" sz="1800" dirty="0"/>
              <a:t>hand code a model to match your database, or </a:t>
            </a:r>
          </a:p>
          <a:p>
            <a:pPr lvl="1"/>
            <a:r>
              <a:rPr lang="en-US" sz="1800" dirty="0"/>
              <a:t>use EF Migrations to create a database from your model, and then evolve it as your model changes over time [[Code-First First approach]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Entity Framework Core</a:t>
            </a:r>
          </a:p>
        </p:txBody>
      </p:sp>
    </p:spTree>
    <p:extLst>
      <p:ext uri="{BB962C8B-B14F-4D97-AF65-F5344CB8AC3E}">
        <p14:creationId xmlns:p14="http://schemas.microsoft.com/office/powerpoint/2010/main" val="759746763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hop_Done Deal">
  <a:themeElements>
    <a:clrScheme name="Brugerdefineret 6">
      <a:dk1>
        <a:srgbClr val="FFFCF9"/>
      </a:dk1>
      <a:lt1>
        <a:sysClr val="window" lastClr="FFFFFF"/>
      </a:lt1>
      <a:dk2>
        <a:srgbClr val="D7D8D9"/>
      </a:dk2>
      <a:lt2>
        <a:srgbClr val="FFFFFF"/>
      </a:lt2>
      <a:accent1>
        <a:srgbClr val="E6E6E6"/>
      </a:accent1>
      <a:accent2>
        <a:srgbClr val="F9AF18"/>
      </a:accent2>
      <a:accent3>
        <a:srgbClr val="78C5DD"/>
      </a:accent3>
      <a:accent4>
        <a:srgbClr val="0081BE"/>
      </a:accent4>
      <a:accent5>
        <a:srgbClr val="FAB900"/>
      </a:accent5>
      <a:accent6>
        <a:srgbClr val="E7711C"/>
      </a:accent6>
      <a:hlink>
        <a:srgbClr val="7EB220"/>
      </a:hlink>
      <a:folHlink>
        <a:srgbClr val="7EB22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76E7517-0EE9-49CF-990D-9186DC27E5B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35540</TotalTime>
  <Words>1465</Words>
  <Application>Microsoft Office PowerPoint</Application>
  <PresentationFormat>On-screen Show (4:3)</PresentationFormat>
  <Paragraphs>179</Paragraphs>
  <Slides>21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Arial Narrow</vt:lpstr>
      <vt:lpstr>Calibri</vt:lpstr>
      <vt:lpstr>Segoe UI</vt:lpstr>
      <vt:lpstr>Wingdings</vt:lpstr>
      <vt:lpstr>Slideshop_Done Deal</vt:lpstr>
      <vt:lpstr>Document</vt:lpstr>
      <vt:lpstr>Microsoft Word Document</vt:lpstr>
      <vt:lpstr>PowerPoint Presentation</vt:lpstr>
      <vt:lpstr>What we will cover?</vt:lpstr>
      <vt:lpstr>What are Models</vt:lpstr>
      <vt:lpstr>What are Models</vt:lpstr>
      <vt:lpstr>What are Models</vt:lpstr>
      <vt:lpstr>Creating the Data Model</vt:lpstr>
      <vt:lpstr>Data Model</vt:lpstr>
      <vt:lpstr>Entity Framework</vt:lpstr>
      <vt:lpstr>Model: Entity Framework Core</vt:lpstr>
      <vt:lpstr>Entity Framework: Blogs</vt:lpstr>
      <vt:lpstr>Entity Framework: Blogs App</vt:lpstr>
      <vt:lpstr>Entity Framework: Code First Migrations</vt:lpstr>
      <vt:lpstr>Entity Framework: Viewing Trips</vt:lpstr>
      <vt:lpstr>Entity Framework: Viewing Trips</vt:lpstr>
      <vt:lpstr>Knowledge check</vt:lpstr>
      <vt:lpstr>Model Binding</vt:lpstr>
      <vt:lpstr>Default Model Binding</vt:lpstr>
      <vt:lpstr>Invoke Stored Procedures</vt:lpstr>
      <vt:lpstr>Displaying Trips n Stops</vt:lpstr>
      <vt:lpstr>Summary</vt:lpstr>
      <vt:lpstr>PowerPoint Presentation</vt:lpstr>
    </vt:vector>
  </TitlesOfParts>
  <Company>Siemens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ic010600</dc:creator>
  <cp:lastModifiedBy>Munish Arora</cp:lastModifiedBy>
  <cp:revision>1050</cp:revision>
  <dcterms:created xsi:type="dcterms:W3CDTF">2012-05-21T11:56:42Z</dcterms:created>
  <dcterms:modified xsi:type="dcterms:W3CDTF">2022-04-24T11:50:12Z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TC018754869991</vt:lpwstr>
  </property>
</Properties>
</file>